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14" r:id="rId2"/>
    <p:sldId id="303" r:id="rId3"/>
    <p:sldId id="511" r:id="rId4"/>
    <p:sldId id="558" r:id="rId5"/>
    <p:sldId id="556" r:id="rId6"/>
    <p:sldId id="572" r:id="rId7"/>
    <p:sldId id="570" r:id="rId8"/>
    <p:sldId id="571" r:id="rId9"/>
    <p:sldId id="576" r:id="rId10"/>
    <p:sldId id="573" r:id="rId11"/>
    <p:sldId id="574" r:id="rId12"/>
    <p:sldId id="575" r:id="rId13"/>
    <p:sldId id="564" r:id="rId14"/>
    <p:sldId id="584" r:id="rId15"/>
    <p:sldId id="580" r:id="rId16"/>
    <p:sldId id="585" r:id="rId17"/>
    <p:sldId id="586" r:id="rId18"/>
    <p:sldId id="588" r:id="rId19"/>
    <p:sldId id="587" r:id="rId20"/>
    <p:sldId id="581" r:id="rId21"/>
    <p:sldId id="577" r:id="rId22"/>
    <p:sldId id="578" r:id="rId23"/>
    <p:sldId id="579" r:id="rId24"/>
    <p:sldId id="527" r:id="rId25"/>
    <p:sldId id="526" r:id="rId26"/>
  </p:sldIdLst>
  <p:sldSz cx="9906000" cy="6858000" type="A4"/>
  <p:notesSz cx="9229725" cy="70008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5">
          <p15:clr>
            <a:srgbClr val="A4A3A4"/>
          </p15:clr>
        </p15:guide>
        <p15:guide id="2" pos="290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B2"/>
    <a:srgbClr val="FD8603"/>
    <a:srgbClr val="E9DCCF"/>
    <a:srgbClr val="0092CC"/>
    <a:srgbClr val="E9AD05"/>
    <a:srgbClr val="76B531"/>
    <a:srgbClr val="09B3DE"/>
    <a:srgbClr val="FFE233"/>
    <a:srgbClr val="0099D6"/>
    <a:srgbClr val="00B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4520" autoAdjust="0"/>
  </p:normalViewPr>
  <p:slideViewPr>
    <p:cSldViewPr>
      <p:cViewPr varScale="1">
        <p:scale>
          <a:sx n="67" d="100"/>
          <a:sy n="67" d="100"/>
        </p:scale>
        <p:origin x="60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72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205"/>
        <p:guide pos="29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99547" cy="3500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8042" y="1"/>
            <a:ext cx="3999547" cy="3500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01DA8-4E25-9A41-A4E3-7A5696F5D66D}" type="datetime1">
              <a:rPr lang="en-US" smtClean="0"/>
              <a:t>6/4/2015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49616"/>
            <a:ext cx="3999547" cy="3500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8042" y="6649616"/>
            <a:ext cx="3999547" cy="3500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E7761-207C-4CE2-9C7F-290AB3A88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426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891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7638" y="0"/>
            <a:ext cx="4000500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1898B-8B74-A24E-8619-01491F900479}" type="datetime1">
              <a:rPr lang="en-US" smtClean="0"/>
              <a:t>6/4/2015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7800" y="525463"/>
            <a:ext cx="3794125" cy="2625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338" y="3325813"/>
            <a:ext cx="7385050" cy="314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0038"/>
            <a:ext cx="3998913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7638" y="6650038"/>
            <a:ext cx="4000500" cy="349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DCAA8-8A4E-41C0-8171-BB17C7FC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764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3970D9-8D41-4815-AEDE-307823EDB344}" type="slidenum">
              <a:rPr lang="en-US" sz="1200" baseline="0">
                <a:solidFill>
                  <a:prstClr val="black"/>
                </a:solidFill>
              </a:rPr>
              <a:pPr/>
              <a:t>1</a:t>
            </a:fld>
            <a:endParaRPr lang="en-US" sz="1200" baseline="0">
              <a:solidFill>
                <a:prstClr val="black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  <a:ea typeface="ＭＳ Ｐゴシック" pitchFamily="34" charset="-128"/>
              </a:rPr>
              <a:t>Managing the ride</a:t>
            </a:r>
            <a:r>
              <a:rPr lang="en-US" baseline="0" dirty="0" smtClean="0">
                <a:latin typeface="Arial" pitchFamily="34" charset="0"/>
                <a:ea typeface="ＭＳ Ｐゴシック" pitchFamily="34" charset="-128"/>
              </a:rPr>
              <a:t> on the other side of the fossil wave is an act of balance</a:t>
            </a:r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/>
              <a:t>A framework/</a:t>
            </a:r>
            <a:r>
              <a:rPr lang="en-US" baseline="0" dirty="0" smtClean="0"/>
              <a:t> language for SET based on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/>
              <a:t>A framework/</a:t>
            </a:r>
            <a:r>
              <a:rPr lang="en-US" baseline="0" dirty="0" smtClean="0"/>
              <a:t> language for SET based on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6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21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18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78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1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66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26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3970D9-8D41-4815-AEDE-307823EDB344}" type="slidenum">
              <a:rPr lang="en-US" sz="1200" baseline="0">
                <a:solidFill>
                  <a:prstClr val="black"/>
                </a:solidFill>
              </a:rPr>
              <a:pPr/>
              <a:t>25</a:t>
            </a:fld>
            <a:endParaRPr lang="en-US" sz="1200" baseline="0">
              <a:solidFill>
                <a:prstClr val="black"/>
              </a:solidFill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 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/>
              <a:t>Based on the original work 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/>
              <a:t>A framework/</a:t>
            </a:r>
            <a:r>
              <a:rPr lang="en-US" baseline="0" dirty="0" smtClean="0"/>
              <a:t> language for SET based on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Ref talk in the morning – 20 trillion watts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CDCAA8-8A4E-41C0-8171-BB17C7FCE2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Wealthy countries could afford to do that because of fossil fuels.</a:t>
            </a:r>
            <a:r>
              <a:rPr lang="en-US" baseline="0" dirty="0" smtClean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 bwMode="auto">
          <a:xfrm>
            <a:off x="0" y="6382512"/>
            <a:ext cx="9906000" cy="4754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355" tIns="33677" rIns="67355" bIns="336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7354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0" y="0"/>
            <a:ext cx="9906000" cy="1219200"/>
          </a:xfrm>
          <a:prstGeom prst="rect">
            <a:avLst/>
          </a:prstGeom>
          <a:gradFill flip="none" rotWithShape="1">
            <a:gsLst>
              <a:gs pos="6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355" tIns="33677" rIns="67355" bIns="336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7354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1524000"/>
            <a:ext cx="716280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Body text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20675" y="250825"/>
            <a:ext cx="6918325" cy="485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GOES HERE IN CAPS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275844"/>
            <a:ext cx="304800" cy="438912"/>
          </a:xfrm>
          <a:prstGeom prst="rect">
            <a:avLst/>
          </a:prstGeom>
          <a:solidFill>
            <a:srgbClr val="09B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906000" cy="3413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045200"/>
            <a:ext cx="9906000" cy="3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84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97" y="32982"/>
            <a:ext cx="6858000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 bwMode="auto">
          <a:xfrm>
            <a:off x="0" y="0"/>
            <a:ext cx="9906000" cy="1219200"/>
          </a:xfrm>
          <a:prstGeom prst="rect">
            <a:avLst/>
          </a:prstGeom>
          <a:gradFill flip="none" rotWithShape="1">
            <a:gsLst>
              <a:gs pos="6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355" tIns="33677" rIns="67355" bIns="336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7354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Rounded Rectangle 23"/>
          <p:cNvSpPr/>
          <p:nvPr userDrawn="1"/>
        </p:nvSpPr>
        <p:spPr>
          <a:xfrm>
            <a:off x="7391400" y="152400"/>
            <a:ext cx="2819400" cy="6858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85" y="275844"/>
            <a:ext cx="1566815" cy="43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07" y="275844"/>
            <a:ext cx="450993" cy="438912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20675" y="250825"/>
            <a:ext cx="6918325" cy="4857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GOES HERE IN CAPS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6382512"/>
            <a:ext cx="9906000" cy="4754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355" tIns="33677" rIns="67355" bIns="336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7354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275844"/>
            <a:ext cx="304800" cy="438912"/>
          </a:xfrm>
          <a:prstGeom prst="rect">
            <a:avLst/>
          </a:prstGeom>
          <a:solidFill>
            <a:srgbClr val="09B3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906000" cy="3413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045200"/>
            <a:ext cx="9906000" cy="3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91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70560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ater orb comp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6934200" cy="686288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3375422"/>
            <a:ext cx="9906000" cy="1285875"/>
          </a:xfrm>
          <a:prstGeom prst="rect">
            <a:avLst/>
          </a:prstGeom>
          <a:gradFill>
            <a:gsLst>
              <a:gs pos="60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7355" tIns="33677" rIns="67355" bIns="3367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67354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695700"/>
            <a:ext cx="51054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1297"/>
            <a:ext cx="9906000" cy="3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10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65100" y="152400"/>
            <a:ext cx="9575800" cy="655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5" name="Picture 11" descr="white_logo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7" y="5834063"/>
            <a:ext cx="2125663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77850" y="4038600"/>
            <a:ext cx="8420100" cy="1143000"/>
          </a:xfrm>
          <a:prstGeom prst="rect">
            <a:avLst/>
          </a:prstGeo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7850" y="5410200"/>
            <a:ext cx="6934200" cy="533400"/>
          </a:xfrm>
          <a:prstGeom prst="rect">
            <a:avLst/>
          </a:prstGeom>
        </p:spPr>
        <p:txBody>
          <a:bodyPr/>
          <a:lstStyle>
            <a:lvl1pPr marL="0" indent="0">
              <a:buFont typeface="Times" pitchFamily="-28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1809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675" y="764373"/>
            <a:ext cx="6996113" cy="12930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983730" y="6356351"/>
            <a:ext cx="2365058" cy="365125"/>
          </a:xfrm>
          <a:prstGeom prst="rect">
            <a:avLst/>
          </a:prstGeom>
        </p:spPr>
        <p:txBody>
          <a:bodyPr/>
          <a:lstStyle/>
          <a:p>
            <a:fld id="{13EF80AE-FB18-4C6C-AD35-94A55E7BA7F7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7213" y="6355846"/>
            <a:ext cx="631507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19938" y="381001"/>
            <a:ext cx="2228850" cy="365125"/>
          </a:xfrm>
          <a:prstGeom prst="rect">
            <a:avLst/>
          </a:prstGeo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0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9906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753534"/>
            <a:ext cx="8791574" cy="28019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379" y="3641726"/>
            <a:ext cx="8523288" cy="955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49242" y="381001"/>
            <a:ext cx="2365058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213" y="381002"/>
            <a:ext cx="5680587" cy="36406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25742" y="381001"/>
            <a:ext cx="523045" cy="365125"/>
          </a:xfrm>
          <a:prstGeom prst="rect">
            <a:avLst/>
          </a:prstGeo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bg1">
                <a:lumMod val="95000"/>
              </a:schemeClr>
            </a:gs>
            <a:gs pos="4400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91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8" r:id="rId5"/>
    <p:sldLayoutId id="214748365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6.png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hemodel.com/models/2104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hemodel.com/models/2104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hemodel.com/models/2104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hemodel.com/models/2104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hemodel.com/models/2104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themodel.com/models/2104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ti.gov/scitech/biblio/713208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583" y="142875"/>
            <a:ext cx="9596438" cy="6572250"/>
            <a:chOff x="127000" y="142875"/>
            <a:chExt cx="8858250" cy="6572250"/>
          </a:xfrm>
        </p:grpSpPr>
        <p:pic>
          <p:nvPicPr>
            <p:cNvPr id="3074" name="Picture 3" descr="Slides01.jpg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127000" y="142875"/>
              <a:ext cx="8858250" cy="6572250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</p:spPr>
        </p:pic>
        <p:pic>
          <p:nvPicPr>
            <p:cNvPr id="4100" name="Picture 4" descr="MasdarCarbon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948113"/>
              <a:ext cx="4191000" cy="276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 descr="future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3962401"/>
              <a:ext cx="2366962" cy="274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59942" y="2949575"/>
            <a:ext cx="9556882" cy="998538"/>
          </a:xfrm>
          <a:prstGeom prst="rect">
            <a:avLst/>
          </a:prstGeom>
          <a:solidFill>
            <a:srgbClr val="2EB1B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304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Sgouris Sgouridis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Denes </a:t>
            </a:r>
            <a:r>
              <a:rPr lang="en-US" dirty="0" err="1" smtClean="0">
                <a:solidFill>
                  <a:schemeClr val="accent5"/>
                </a:solidFill>
              </a:rPr>
              <a:t>Csala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</a:p>
          <a:p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i="1" dirty="0" smtClean="0">
                <a:solidFill>
                  <a:schemeClr val="accent5"/>
                </a:solidFill>
              </a:rPr>
              <a:t>MASDAR INSTITUTE</a:t>
            </a:r>
            <a:endParaRPr lang="en-US" dirty="0" smtClean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1520916" cy="1683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3948113"/>
            <a:ext cx="4648200" cy="27565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52400" y="4343400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  <a:p>
            <a:endParaRPr lang="en-US" dirty="0" smtClean="0">
              <a:solidFill>
                <a:schemeClr val="accent5"/>
              </a:solidFill>
            </a:endParaRP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International Energy Workshop</a:t>
            </a:r>
            <a:endParaRPr lang="en-US" dirty="0">
              <a:solidFill>
                <a:schemeClr val="accent5"/>
              </a:solidFill>
            </a:endParaRPr>
          </a:p>
          <a:p>
            <a:pPr algn="ctr"/>
            <a:endParaRPr lang="en-US" b="1" dirty="0" smtClean="0">
              <a:solidFill>
                <a:schemeClr val="accent5"/>
              </a:solidFill>
            </a:endParaRP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Breakout Session</a:t>
            </a: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June 4</a:t>
            </a:r>
          </a:p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Abu Dhabi, 2015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533400" y="2871788"/>
            <a:ext cx="89916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/>
              <a:t> </a:t>
            </a:r>
            <a:r>
              <a:rPr lang="en-US" sz="2400" b="1" dirty="0" smtClean="0"/>
              <a:t>Renewable Energy Investment Ratio: Key to the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/>
              <a:t> Global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chemeClr val="tx2"/>
                </a:solidFill>
              </a:rPr>
              <a:t>Sustainable Energy Transition</a:t>
            </a: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985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47649"/>
            <a:ext cx="9204325" cy="485775"/>
          </a:xfrm>
        </p:spPr>
        <p:txBody>
          <a:bodyPr/>
          <a:lstStyle/>
          <a:p>
            <a:r>
              <a:rPr lang="en-US" dirty="0" smtClean="0"/>
              <a:t>Whither Fossils?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267200"/>
            <a:ext cx="8324336" cy="99060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Using a composite </a:t>
            </a:r>
            <a:r>
              <a:rPr lang="en-US" sz="2400" i="1" dirty="0" err="1" smtClean="0"/>
              <a:t>Hubbert</a:t>
            </a:r>
            <a:r>
              <a:rPr lang="en-US" sz="2400" i="1" dirty="0" smtClean="0"/>
              <a:t> curve for each resource (Maggio and </a:t>
            </a:r>
            <a:r>
              <a:rPr lang="en-US" sz="2400" i="1" dirty="0" err="1" smtClean="0"/>
              <a:t>Cacciola</a:t>
            </a:r>
            <a:r>
              <a:rPr lang="en-US" sz="2400" i="1" dirty="0" smtClean="0"/>
              <a:t> (</a:t>
            </a:r>
            <a:r>
              <a:rPr lang="en-US" sz="2400" i="1" dirty="0" smtClean="0"/>
              <a:t>2009, 2012) </a:t>
            </a:r>
            <a:r>
              <a:rPr lang="en-US" sz="2400" i="1" dirty="0" smtClean="0"/>
              <a:t>and reserve estimates Mohr (2015)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69557"/>
              </p:ext>
            </p:extLst>
          </p:nvPr>
        </p:nvGraphicFramePr>
        <p:xfrm>
          <a:off x="387350" y="5238750"/>
          <a:ext cx="7361238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1" name="Document" r:id="rId4" imgW="3210396" imgH="518422" progId="Word.Document.12">
                  <p:embed/>
                </p:oleObj>
              </mc:Choice>
              <mc:Fallback>
                <p:oleObj name="Document" r:id="rId4" imgW="3210396" imgH="5184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7350" y="5238750"/>
                        <a:ext cx="7361238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" y="1391189"/>
            <a:ext cx="9652000" cy="2876011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0" y="6527800"/>
            <a:ext cx="816449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Figure: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Dale</a:t>
            </a:r>
            <a:r>
              <a:rPr lang="en-US" sz="1000" dirty="0" smtClean="0">
                <a:latin typeface="Comfortaa" panose="020F0603070200060003" pitchFamily="34" charset="0"/>
              </a:rPr>
              <a:t>, et. al (2014)</a:t>
            </a:r>
            <a:endParaRPr lang="en-US" sz="1000" dirty="0">
              <a:latin typeface="Comfortaa" panose="020F0603070200060003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599836"/>
              </p:ext>
            </p:extLst>
          </p:nvPr>
        </p:nvGraphicFramePr>
        <p:xfrm>
          <a:off x="8261350" y="5392738"/>
          <a:ext cx="145573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2" name="Document" r:id="rId7" imgW="661082" imgH="405220" progId="Word.Document.12">
                  <p:embed/>
                </p:oleObj>
              </mc:Choice>
              <mc:Fallback>
                <p:oleObj name="Document" r:id="rId7" imgW="661082" imgH="405220" progId="Word.Documen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61350" y="5392738"/>
                        <a:ext cx="1455738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45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42888"/>
            <a:ext cx="9204325" cy="485775"/>
          </a:xfrm>
        </p:spPr>
        <p:txBody>
          <a:bodyPr/>
          <a:lstStyle/>
          <a:p>
            <a:r>
              <a:rPr lang="en-US" dirty="0" smtClean="0"/>
              <a:t>Whither Fossils? Caps and Phase-out Profiles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14800"/>
            <a:ext cx="8324336" cy="228600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IPCC AR5 RCP2.6: 510, 990, 1505 GtCO2 range for 66% change less than 2C preindustrial:</a:t>
            </a:r>
          </a:p>
          <a:p>
            <a:endParaRPr lang="en-US" sz="2400" i="1" dirty="0" smtClean="0"/>
          </a:p>
          <a:p>
            <a:r>
              <a:rPr lang="en-US" sz="2400" i="1" dirty="0" smtClean="0"/>
              <a:t>3 phase-out profiles estimated as half </a:t>
            </a:r>
            <a:r>
              <a:rPr lang="en-US" sz="2400" i="1" dirty="0" err="1" smtClean="0"/>
              <a:t>Hubbert</a:t>
            </a:r>
            <a:r>
              <a:rPr lang="en-US" sz="2400" i="1" dirty="0" smtClean="0"/>
              <a:t> curve with the “safely recoverable reserves”</a:t>
            </a:r>
          </a:p>
          <a:p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734" y="1447800"/>
            <a:ext cx="961306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47649"/>
            <a:ext cx="9204325" cy="485775"/>
          </a:xfrm>
        </p:spPr>
        <p:txBody>
          <a:bodyPr/>
          <a:lstStyle/>
          <a:p>
            <a:r>
              <a:rPr lang="en-US" dirty="0" smtClean="0"/>
              <a:t>Workhorses of the SET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1371600"/>
            <a:ext cx="8686800" cy="510540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CCS wastes to much and location dependent</a:t>
            </a:r>
          </a:p>
          <a:p>
            <a:r>
              <a:rPr lang="en-US" sz="2400" i="1" dirty="0" smtClean="0"/>
              <a:t>Biomass cannot be expected to expand much more (food system climate-change, water conflicts)</a:t>
            </a:r>
          </a:p>
          <a:p>
            <a:r>
              <a:rPr lang="en-US" sz="2400" i="1" dirty="0" smtClean="0"/>
              <a:t>Nuclear is unlikely due to safety and scaling costs</a:t>
            </a:r>
          </a:p>
          <a:p>
            <a:r>
              <a:rPr lang="en-US" sz="2400" i="1" dirty="0" smtClean="0"/>
              <a:t>Hydro perhaps doubling but not more resource</a:t>
            </a:r>
          </a:p>
          <a:p>
            <a:endParaRPr lang="en-US" sz="2400" i="1" dirty="0" smtClean="0"/>
          </a:p>
          <a:p>
            <a:r>
              <a:rPr lang="en-US" sz="2400" i="1" dirty="0" smtClean="0"/>
              <a:t>Geothermal power limited by location and cost (for thermal use)</a:t>
            </a:r>
          </a:p>
          <a:p>
            <a:endParaRPr lang="en-US" sz="2400" i="1" dirty="0"/>
          </a:p>
          <a:p>
            <a:r>
              <a:rPr lang="en-US" sz="2400" i="1" dirty="0" smtClean="0"/>
              <a:t>At a global scale, it is PV, CSP and Wind that will need to step-in and scale-up to fill the gap</a:t>
            </a:r>
          </a:p>
          <a:p>
            <a:endParaRPr lang="en-US" sz="2400" i="1" dirty="0" smtClean="0"/>
          </a:p>
          <a:p>
            <a:endParaRPr lang="en-US" sz="2400" i="1" dirty="0" smtClean="0"/>
          </a:p>
          <a:p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86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123825"/>
            <a:ext cx="9432925" cy="942975"/>
          </a:xfrm>
        </p:spPr>
        <p:txBody>
          <a:bodyPr/>
          <a:lstStyle/>
          <a:p>
            <a:r>
              <a:rPr lang="en-US" dirty="0" smtClean="0"/>
              <a:t>An Energy-balance Model: In a nutshell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" y="6400800"/>
            <a:ext cx="9448800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 Design objective: describe the economic dynamics on energy terms</a:t>
            </a:r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042845"/>
              </p:ext>
            </p:extLst>
          </p:nvPr>
        </p:nvGraphicFramePr>
        <p:xfrm>
          <a:off x="4495800" y="4191498"/>
          <a:ext cx="4104862" cy="2056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8" name="Document" r:id="rId4" imgW="5829300" imgH="2921000" progId="Word.Document.12">
                  <p:embed/>
                </p:oleObj>
              </mc:Choice>
              <mc:Fallback>
                <p:oleObj name="Document" r:id="rId4" imgW="5829300" imgH="292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5800" y="4191498"/>
                        <a:ext cx="4104862" cy="2056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2997875"/>
            <a:ext cx="78587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the global energy supply dynamics with a single equation with parameters: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SRR: 	Safely recoverable fossil fuel reserves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baseline="-25000" dirty="0" err="1" smtClean="0"/>
              <a:t>f</a:t>
            </a:r>
            <a:r>
              <a:rPr lang="en-US" dirty="0" smtClean="0"/>
              <a:t>: 	EROEI of fossil fuels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ε</a:t>
            </a:r>
            <a:r>
              <a:rPr lang="en-US" dirty="0" smtClean="0"/>
              <a:t>: 	the ratio of available energy invested in building out 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</a:t>
            </a:r>
            <a:r>
              <a:rPr lang="en-US" baseline="-25000" dirty="0" err="1" smtClean="0"/>
              <a:t>r</a:t>
            </a:r>
            <a:r>
              <a:rPr lang="en-US" dirty="0" smtClean="0"/>
              <a:t>: 	EROEI of RE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γ</a:t>
            </a:r>
            <a:r>
              <a:rPr lang="en-US" dirty="0" smtClean="0"/>
              <a:t>:	Learning curve of 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L: 	Lifetime of RE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 flipV="1">
            <a:off x="2590800" y="5029200"/>
            <a:ext cx="1752600" cy="10668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162634"/>
              </p:ext>
            </p:extLst>
          </p:nvPr>
        </p:nvGraphicFramePr>
        <p:xfrm>
          <a:off x="604838" y="1230312"/>
          <a:ext cx="87249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9" name="Document" r:id="rId6" imgW="6468689" imgH="1527867" progId="Word.Document.12">
                  <p:embed/>
                </p:oleObj>
              </mc:Choice>
              <mc:Fallback>
                <p:oleObj name="Document" r:id="rId6" imgW="6468689" imgH="15278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4838" y="1230312"/>
                        <a:ext cx="8724900" cy="204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679714"/>
              </p:ext>
            </p:extLst>
          </p:nvPr>
        </p:nvGraphicFramePr>
        <p:xfrm>
          <a:off x="7580039" y="1398644"/>
          <a:ext cx="1106761" cy="68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0" name="Document" r:id="rId8" imgW="661082" imgH="405220" progId="Word.Document.12">
                  <p:embed/>
                </p:oleObj>
              </mc:Choice>
              <mc:Fallback>
                <p:oleObj name="Document" r:id="rId8" imgW="661082" imgH="405220" progId="Word.Documen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80039" y="1398644"/>
                        <a:ext cx="1106761" cy="684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62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123825"/>
            <a:ext cx="9432925" cy="942975"/>
          </a:xfrm>
        </p:spPr>
        <p:txBody>
          <a:bodyPr/>
          <a:lstStyle/>
          <a:p>
            <a:r>
              <a:rPr lang="en-US" dirty="0" smtClean="0"/>
              <a:t>An Energy-balance Model: In a nutshell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" y="6400800"/>
            <a:ext cx="9448800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 Design objective: describe the economic dynamics on </a:t>
            </a:r>
            <a:r>
              <a:rPr lang="en-US" b="1" dirty="0" smtClean="0">
                <a:solidFill>
                  <a:schemeClr val="bg1"/>
                </a:solidFill>
                <a:sym typeface="Wingdings"/>
              </a:rPr>
              <a:t>energy terms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3593068"/>
            <a:ext cx="297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are the </a:t>
            </a:r>
            <a:r>
              <a:rPr lang="en-US" dirty="0" smtClean="0"/>
              <a:t>economics ???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638350"/>
              </p:ext>
            </p:extLst>
          </p:nvPr>
        </p:nvGraphicFramePr>
        <p:xfrm>
          <a:off x="604838" y="1230312"/>
          <a:ext cx="8724900" cy="204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5" name="Document" r:id="rId4" imgW="6468689" imgH="1527867" progId="Word.Document.12">
                  <p:embed/>
                </p:oleObj>
              </mc:Choice>
              <mc:Fallback>
                <p:oleObj name="Document" r:id="rId4" imgW="6468689" imgH="1527867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4838" y="1230312"/>
                        <a:ext cx="8724900" cy="204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316843"/>
              </p:ext>
            </p:extLst>
          </p:nvPr>
        </p:nvGraphicFramePr>
        <p:xfrm>
          <a:off x="7580039" y="1398644"/>
          <a:ext cx="1106761" cy="684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6" name="Document" r:id="rId6" imgW="661082" imgH="405220" progId="Word.Document.12">
                  <p:embed/>
                </p:oleObj>
              </mc:Choice>
              <mc:Fallback>
                <p:oleObj name="Document" r:id="rId6" imgW="661082" imgH="405220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80039" y="1398644"/>
                        <a:ext cx="1106761" cy="684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74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7620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Based on Sgouridis, Csala (2014) using data from EIA, BP, UNSD </a:t>
            </a:r>
            <a:r>
              <a:rPr lang="en-US" sz="1000" dirty="0">
                <a:latin typeface="Comfortaa" panose="020F0603070200060003" pitchFamily="34" charset="0"/>
              </a:rPr>
              <a:t>(model: </a:t>
            </a:r>
            <a:r>
              <a:rPr lang="en-US" sz="1000" dirty="0">
                <a:latin typeface="Comfortaa" panose="020F0603070200060003" pitchFamily="34" charset="0"/>
                <a:hlinkClick r:id="rId3"/>
              </a:rPr>
              <a:t>http://www.runthemodel.com/models/2104</a:t>
            </a:r>
            <a:r>
              <a:rPr lang="en-US" sz="1000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dirty="0" smtClean="0">
                <a:latin typeface="Comfortaa" panose="020F0603070200060003" pitchFamily="34" charset="0"/>
              </a:rPr>
              <a:t>)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700" y="152400"/>
            <a:ext cx="9466946" cy="13104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 Potential Transition Pathways</a:t>
            </a:r>
          </a:p>
          <a:p>
            <a:pPr marL="0" indent="0" algn="r">
              <a:lnSpc>
                <a:spcPct val="130000"/>
              </a:lnSpc>
              <a:buNone/>
            </a:pPr>
            <a:r>
              <a:rPr lang="en-US" i="1" dirty="0" smtClean="0"/>
              <a:t>Fossil fuel Peak in 2020 Phase-out by 2055 </a:t>
            </a:r>
            <a:endParaRPr lang="en-US" b="1" dirty="0" smtClean="0">
              <a:solidFill>
                <a:srgbClr val="92D050"/>
              </a:solidFill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b="1" dirty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0946"/>
            <a:ext cx="9906000" cy="2777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600"/>
            <a:ext cx="9906000" cy="61977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24" y="6015335"/>
            <a:ext cx="523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http://set.csaladen.es/set2.html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7620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Based on Sgouridis, Csala (2014) using data from EIA, BP, UNSD </a:t>
            </a:r>
            <a:r>
              <a:rPr lang="en-US" sz="1000" dirty="0">
                <a:latin typeface="Comfortaa" panose="020F0603070200060003" pitchFamily="34" charset="0"/>
              </a:rPr>
              <a:t>(model: </a:t>
            </a:r>
            <a:r>
              <a:rPr lang="en-US" sz="1000" dirty="0">
                <a:latin typeface="Comfortaa" panose="020F0603070200060003" pitchFamily="34" charset="0"/>
                <a:hlinkClick r:id="rId3"/>
              </a:rPr>
              <a:t>http://www.runthemodel.com/models/2104</a:t>
            </a:r>
            <a:r>
              <a:rPr lang="en-US" sz="1000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dirty="0" smtClean="0">
                <a:latin typeface="Comfortaa" panose="020F0603070200060003" pitchFamily="34" charset="0"/>
              </a:rPr>
              <a:t>)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9906000" cy="62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7620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Based on Sgouridis, Csala (2014) using data from EIA, BP, UNSD </a:t>
            </a:r>
            <a:r>
              <a:rPr lang="en-US" sz="1000" dirty="0">
                <a:latin typeface="Comfortaa" panose="020F0603070200060003" pitchFamily="34" charset="0"/>
              </a:rPr>
              <a:t>(model: </a:t>
            </a:r>
            <a:r>
              <a:rPr lang="en-US" sz="1000" dirty="0">
                <a:latin typeface="Comfortaa" panose="020F0603070200060003" pitchFamily="34" charset="0"/>
                <a:hlinkClick r:id="rId3"/>
              </a:rPr>
              <a:t>http://www.runthemodel.com/models/2104</a:t>
            </a:r>
            <a:r>
              <a:rPr lang="en-US" sz="1000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dirty="0" smtClean="0">
                <a:latin typeface="Comfortaa" panose="020F0603070200060003" pitchFamily="34" charset="0"/>
              </a:rPr>
              <a:t>)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2400"/>
            <a:ext cx="9905998" cy="63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0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7620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Based on Sgouridis, Csala (2014) using data from EIA, BP, UNSD </a:t>
            </a:r>
            <a:r>
              <a:rPr lang="en-US" sz="1000" dirty="0">
                <a:latin typeface="Comfortaa" panose="020F0603070200060003" pitchFamily="34" charset="0"/>
              </a:rPr>
              <a:t>(model: </a:t>
            </a:r>
            <a:r>
              <a:rPr lang="en-US" sz="1000" dirty="0">
                <a:latin typeface="Comfortaa" panose="020F0603070200060003" pitchFamily="34" charset="0"/>
                <a:hlinkClick r:id="rId3"/>
              </a:rPr>
              <a:t>http://www.runthemodel.com/models/2104</a:t>
            </a:r>
            <a:r>
              <a:rPr lang="en-US" sz="1000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dirty="0" smtClean="0">
                <a:latin typeface="Comfortaa" panose="020F0603070200060003" pitchFamily="34" charset="0"/>
              </a:rPr>
              <a:t>)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9906000" cy="63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7620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Based on Sgouridis, Csala (2014) using data from EIA, BP, UNSD </a:t>
            </a:r>
            <a:r>
              <a:rPr lang="en-US" sz="1000" dirty="0">
                <a:latin typeface="Comfortaa" panose="020F0603070200060003" pitchFamily="34" charset="0"/>
              </a:rPr>
              <a:t>(model: </a:t>
            </a:r>
            <a:r>
              <a:rPr lang="en-US" sz="1000" dirty="0">
                <a:latin typeface="Comfortaa" panose="020F0603070200060003" pitchFamily="34" charset="0"/>
                <a:hlinkClick r:id="rId3"/>
              </a:rPr>
              <a:t>http://www.runthemodel.com/models/2104</a:t>
            </a:r>
            <a:r>
              <a:rPr lang="en-US" sz="1000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dirty="0" smtClean="0">
                <a:latin typeface="Comfortaa" panose="020F0603070200060003" pitchFamily="34" charset="0"/>
              </a:rPr>
              <a:t>)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2400"/>
            <a:ext cx="9905998" cy="63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50825"/>
            <a:ext cx="9204325" cy="485775"/>
          </a:xfrm>
        </p:spPr>
        <p:txBody>
          <a:bodyPr/>
          <a:lstStyle/>
          <a:p>
            <a:r>
              <a:rPr lang="en-US" dirty="0" smtClean="0"/>
              <a:t>A-</a:t>
            </a:r>
            <a:r>
              <a:rPr lang="el-GR" dirty="0"/>
              <a:t>Ω</a:t>
            </a:r>
            <a:endParaRPr lang="en-US" dirty="0" smtClean="0"/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3864" y="1828800"/>
            <a:ext cx="9162536" cy="4800600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Defining Sustainable Energy Transitions (SET)</a:t>
            </a:r>
          </a:p>
          <a:p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Guiding Principles for SET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Energy-balance model for RE-driven global SET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SET paths and landscapes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Implications for policy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9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7620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Based on Sgouridis, Csala (2014) using data from EIA, BP, UNSD </a:t>
            </a:r>
            <a:r>
              <a:rPr lang="en-US" sz="1000" dirty="0">
                <a:latin typeface="Comfortaa" panose="020F0603070200060003" pitchFamily="34" charset="0"/>
              </a:rPr>
              <a:t>(model: </a:t>
            </a:r>
            <a:r>
              <a:rPr lang="en-US" sz="1000" dirty="0">
                <a:latin typeface="Comfortaa" panose="020F0603070200060003" pitchFamily="34" charset="0"/>
                <a:hlinkClick r:id="rId3"/>
              </a:rPr>
              <a:t>http://www.runthemodel.com/models/2104</a:t>
            </a:r>
            <a:r>
              <a:rPr lang="en-US" sz="1000" dirty="0" smtClean="0">
                <a:latin typeface="Comfortaa" panose="020F0603070200060003" pitchFamily="34" charset="0"/>
                <a:hlinkClick r:id="rId3"/>
              </a:rPr>
              <a:t>/</a:t>
            </a:r>
            <a:r>
              <a:rPr lang="en-US" sz="1000" dirty="0" smtClean="0">
                <a:latin typeface="Comfortaa" panose="020F0603070200060003" pitchFamily="34" charset="0"/>
              </a:rPr>
              <a:t>) 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2700" y="152400"/>
            <a:ext cx="9466946" cy="131046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b="1" dirty="0" smtClean="0">
                <a:solidFill>
                  <a:srgbClr val="92D050"/>
                </a:solidFill>
                <a:latin typeface="Comfortaa" panose="020F0603070200060003" pitchFamily="34" charset="0"/>
              </a:rPr>
              <a:t> Potential Transition Pathways</a:t>
            </a:r>
          </a:p>
          <a:p>
            <a:pPr marL="0" indent="0" algn="r">
              <a:lnSpc>
                <a:spcPct val="130000"/>
              </a:lnSpc>
              <a:buNone/>
            </a:pPr>
            <a:r>
              <a:rPr lang="en-US" i="1" dirty="0" smtClean="0">
                <a:solidFill>
                  <a:schemeClr val="bg1"/>
                </a:solidFill>
              </a:rPr>
              <a:t>Fossil fuel Peak in 2020 Phase-out by 2055 </a:t>
            </a:r>
            <a:endParaRPr lang="en-US" b="1" dirty="0" smtClean="0">
              <a:solidFill>
                <a:schemeClr val="bg1"/>
              </a:solidFill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b="1" dirty="0"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" y="2251546"/>
            <a:ext cx="9753600" cy="27349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381" y="148611"/>
            <a:ext cx="9367837" cy="810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9745" y="0"/>
            <a:ext cx="7686255" cy="594360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-103301" y="525335"/>
            <a:ext cx="2184562" cy="53444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400" b="1" dirty="0" smtClean="0">
                <a:latin typeface="Comfortaa" panose="020F0603070200060003" pitchFamily="34" charset="0"/>
              </a:rPr>
              <a:t>majority of additional capacity needs to be added before 2040</a:t>
            </a:r>
          </a:p>
          <a:p>
            <a:pPr algn="r">
              <a:lnSpc>
                <a:spcPct val="130000"/>
              </a:lnSpc>
            </a:pPr>
            <a:endParaRPr lang="en-US" sz="1400" b="1" dirty="0" smtClean="0">
              <a:latin typeface="Comfortaa" panose="020F0603070200060003" pitchFamily="34" charset="0"/>
            </a:endParaRPr>
          </a:p>
          <a:p>
            <a:pPr marL="0" indent="0" algn="r">
              <a:lnSpc>
                <a:spcPct val="130000"/>
              </a:lnSpc>
              <a:buNone/>
            </a:pPr>
            <a:r>
              <a:rPr lang="en-US" sz="1400" b="1" dirty="0" smtClean="0">
                <a:latin typeface="Comfortaa" panose="020F0603070200060003" pitchFamily="34" charset="0"/>
              </a:rPr>
              <a:t>Initial acceleration phase similar irrespective of “efficient” economy</a:t>
            </a:r>
          </a:p>
          <a:p>
            <a:pPr algn="r">
              <a:lnSpc>
                <a:spcPct val="130000"/>
              </a:lnSpc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r">
              <a:lnSpc>
                <a:spcPct val="130000"/>
              </a:lnSpc>
              <a:buNone/>
            </a:pPr>
            <a:r>
              <a:rPr lang="en-US" sz="1400" b="1" dirty="0" smtClean="0">
                <a:latin typeface="Comfortaa" panose="020F0603070200060003" pitchFamily="34" charset="0"/>
              </a:rPr>
              <a:t>Transition speed and initial acceleration critical</a:t>
            </a:r>
          </a:p>
          <a:p>
            <a:pPr algn="r">
              <a:lnSpc>
                <a:spcPct val="130000"/>
              </a:lnSpc>
            </a:pPr>
            <a:endParaRPr lang="en-US" sz="1400" b="1" dirty="0">
              <a:latin typeface="Comfortaa" panose="020F0603070200060003" pitchFamily="34" charset="0"/>
            </a:endParaRPr>
          </a:p>
          <a:p>
            <a:pPr algn="r">
              <a:lnSpc>
                <a:spcPct val="130000"/>
              </a:lnSpc>
            </a:pPr>
            <a:endParaRPr lang="en-US" sz="1400" b="1" dirty="0" smtClean="0"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381" y="148611"/>
            <a:ext cx="9367837" cy="8105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cap="none" dirty="0">
              <a:solidFill>
                <a:srgbClr val="92D050"/>
              </a:solidFill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" y="569866"/>
            <a:ext cx="2118695" cy="44963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 smtClean="0">
                <a:latin typeface="Comfortaa" panose="020F0603070200060003" pitchFamily="34" charset="0"/>
              </a:rPr>
              <a:t>Transition peak varies significantly by cap and profile</a:t>
            </a:r>
          </a:p>
          <a:p>
            <a:pPr algn="ctr">
              <a:lnSpc>
                <a:spcPct val="130000"/>
              </a:lnSpc>
            </a:pPr>
            <a:endParaRPr lang="en-US" sz="1600" b="1" dirty="0" smtClean="0">
              <a:latin typeface="Comfortaa" panose="020F0603070200060003" pitchFamily="34" charset="0"/>
            </a:endParaRPr>
          </a:p>
          <a:p>
            <a:pPr algn="ctr">
              <a:lnSpc>
                <a:spcPct val="130000"/>
              </a:lnSpc>
            </a:pPr>
            <a:endParaRPr lang="en-US" sz="1600" b="1" dirty="0" smtClean="0">
              <a:latin typeface="Comfortaa" panose="020F06030702000600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9800" y="0"/>
            <a:ext cx="7696200" cy="60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Comfortaa" panose="020F0603070200060003" pitchFamily="34" charset="0"/>
              </a:rPr>
              <a:t>GRAPH: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the principles outlined by Sgouridis, Csala (2014) using open data from EIA, BP, UNSD</a:t>
            </a: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724344" y="6265454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Sgouridis, </a:t>
            </a:r>
            <a:r>
              <a:rPr lang="en-US" sz="1000" dirty="0" err="1" smtClean="0">
                <a:latin typeface="Comfortaa" panose="020F0603070200060003" pitchFamily="34" charset="0"/>
              </a:rPr>
              <a:t>Bardi</a:t>
            </a:r>
            <a:r>
              <a:rPr lang="en-US" sz="1000" dirty="0" smtClean="0">
                <a:latin typeface="Comfortaa" panose="020F0603070200060003" pitchFamily="34" charset="0"/>
              </a:rPr>
              <a:t>, Csala (expected 2015)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954030" y="739666"/>
            <a:ext cx="7631670" cy="39847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1800" i="1" dirty="0" smtClean="0">
                <a:solidFill>
                  <a:schemeClr val="bg1"/>
                </a:solidFill>
              </a:rPr>
              <a:t>Late transition = much higher peak installation rates</a:t>
            </a:r>
            <a:endParaRPr lang="en-US" sz="1800" dirty="0">
              <a:solidFill>
                <a:schemeClr val="bg1"/>
              </a:solidFill>
              <a:latin typeface="Comfortaa" panose="020F0603070200060003" pitchFamily="34" charset="0"/>
            </a:endParaRPr>
          </a:p>
          <a:p>
            <a:pPr marL="0" indent="0" algn="r">
              <a:lnSpc>
                <a:spcPct val="130000"/>
              </a:lnSpc>
              <a:buNone/>
            </a:pPr>
            <a:r>
              <a:rPr lang="en-US" sz="1800" i="1" dirty="0" smtClean="0"/>
              <a:t>Initial acceleration phase for early &amp; fuel switch transition similar</a:t>
            </a:r>
            <a:endParaRPr lang="en-US" sz="1800" dirty="0" smtClean="0"/>
          </a:p>
          <a:p>
            <a:pPr marL="0" indent="0" algn="r">
              <a:lnSpc>
                <a:spcPct val="130000"/>
              </a:lnSpc>
              <a:buNone/>
            </a:pPr>
            <a:r>
              <a:rPr lang="en-US" sz="1800" i="1" dirty="0" smtClean="0"/>
              <a:t> For the 990Gt option they both peak at ~8GW/year (2030 </a:t>
            </a:r>
            <a:r>
              <a:rPr lang="en-US" sz="1800" i="1" dirty="0" err="1" smtClean="0"/>
              <a:t>vs</a:t>
            </a:r>
            <a:r>
              <a:rPr lang="en-US" sz="1800" i="1" dirty="0" smtClean="0"/>
              <a:t> 2040)  </a:t>
            </a:r>
          </a:p>
          <a:p>
            <a:pPr marL="0" indent="0" algn="r">
              <a:lnSpc>
                <a:spcPct val="130000"/>
              </a:lnSpc>
              <a:buNone/>
            </a:pPr>
            <a:r>
              <a:rPr lang="en-US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 ~40x increase from 2013 rate 0.18TW/year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  <a:latin typeface="Comfortaa" panose="020F06030702000600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SET ENVELOPE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2" y="3048000"/>
            <a:ext cx="9753598" cy="28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304800"/>
            <a:ext cx="9204325" cy="914400"/>
          </a:xfrm>
        </p:spPr>
        <p:txBody>
          <a:bodyPr/>
          <a:lstStyle/>
          <a:p>
            <a:r>
              <a:rPr lang="en-US" sz="1400" dirty="0" smtClean="0"/>
              <a:t>Full paper: </a:t>
            </a:r>
            <a:r>
              <a:rPr lang="en-US" sz="1400" dirty="0"/>
              <a:t>A Framework for Defining Sustainable Energy Transitions: Principles, Dynamics, and </a:t>
            </a:r>
            <a:r>
              <a:rPr lang="en-US" sz="1400" dirty="0" smtClean="0"/>
              <a:t>Implications</a:t>
            </a:r>
          </a:p>
          <a:p>
            <a:r>
              <a:rPr lang="pl-PL" sz="1400" u="sng" dirty="0"/>
              <a:t>http://www.mdpi.com/2071-1050/6/5/</a:t>
            </a:r>
            <a:r>
              <a:rPr lang="pl-PL" sz="1400" u="sng" dirty="0" smtClean="0"/>
              <a:t>2601</a:t>
            </a:r>
            <a:r>
              <a:rPr lang="pl-PL" sz="1400" dirty="0" smtClean="0"/>
              <a:t> </a:t>
            </a:r>
            <a:r>
              <a:rPr lang="en-US" sz="1400" dirty="0" smtClean="0"/>
              <a:t>                                         work in progress: </a:t>
            </a:r>
            <a:r>
              <a:rPr lang="en-US" sz="1400" u="sng" dirty="0" smtClean="0"/>
              <a:t>http://set.csaladen.es</a:t>
            </a:r>
            <a:endParaRPr lang="en-US" sz="1400" u="sng" dirty="0" smtClean="0"/>
          </a:p>
          <a:p>
            <a:r>
              <a:rPr lang="en-US" sz="1800" dirty="0" smtClean="0"/>
              <a:t>Other Selected References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3864" y="1143000"/>
            <a:ext cx="9238736" cy="5029200"/>
          </a:xfrm>
        </p:spPr>
        <p:txBody>
          <a:bodyPr>
            <a:noAutofit/>
          </a:bodyPr>
          <a:lstStyle/>
          <a:p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Georgescu-Roegen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N. 1976. “Energy and Economic Myths: Institutional and Analytical Economic Essays” (January 1).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http://www.osti.gov/scitech/biblio/7132086</a:t>
            </a:r>
            <a:r>
              <a:rPr 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1100" dirty="0"/>
              <a:t>Daly, H. E. 1996. </a:t>
            </a:r>
            <a:r>
              <a:rPr lang="en-US" sz="1100" i="1" dirty="0"/>
              <a:t>Beyond Growth: The Economics of Sustainable Development</a:t>
            </a:r>
            <a:r>
              <a:rPr lang="en-US" sz="1100" dirty="0"/>
              <a:t>. Beacon Pr</a:t>
            </a:r>
            <a:r>
              <a:rPr lang="en-US" sz="1100" dirty="0" smtClean="0"/>
              <a:t>.</a:t>
            </a:r>
          </a:p>
          <a:p>
            <a:r>
              <a:rPr lang="en-US" sz="1100" dirty="0" err="1"/>
              <a:t>Hau</a:t>
            </a:r>
            <a:r>
              <a:rPr lang="en-US" sz="1100" dirty="0"/>
              <a:t>, Jorge L, and </a:t>
            </a:r>
            <a:r>
              <a:rPr lang="en-US" sz="1100" dirty="0" err="1"/>
              <a:t>Bhavik</a:t>
            </a:r>
            <a:r>
              <a:rPr lang="en-US" sz="1100" dirty="0"/>
              <a:t> R </a:t>
            </a:r>
            <a:r>
              <a:rPr lang="en-US" sz="1100" dirty="0" err="1"/>
              <a:t>Bakshi</a:t>
            </a:r>
            <a:r>
              <a:rPr lang="en-US" sz="1100" dirty="0"/>
              <a:t>. 2004. “Promise and Problems of </a:t>
            </a:r>
            <a:r>
              <a:rPr lang="en-US" sz="1100" dirty="0" err="1"/>
              <a:t>Emergy</a:t>
            </a:r>
            <a:r>
              <a:rPr lang="en-US" sz="1100" dirty="0"/>
              <a:t> Analysis.” </a:t>
            </a:r>
            <a:r>
              <a:rPr lang="en-US" sz="1100" i="1" dirty="0"/>
              <a:t>Ecological </a:t>
            </a:r>
            <a:r>
              <a:rPr lang="en-US" sz="1100" i="1" dirty="0" err="1"/>
              <a:t>Modelling</a:t>
            </a:r>
            <a:r>
              <a:rPr lang="en-US" sz="1100" dirty="0"/>
              <a:t> 178 (1–2) (October 15): 215–225. doi:10.1016/j.ecolmodel.2003.12.016. </a:t>
            </a:r>
            <a:endParaRPr lang="en-US" sz="1100" dirty="0" smtClean="0"/>
          </a:p>
          <a:p>
            <a:r>
              <a:rPr lang="en-US" sz="1100" dirty="0"/>
              <a:t>Brown, M.T, and R.A </a:t>
            </a:r>
            <a:r>
              <a:rPr lang="en-US" sz="1100" dirty="0" err="1"/>
              <a:t>Herendeen</a:t>
            </a:r>
            <a:r>
              <a:rPr lang="en-US" sz="1100" dirty="0"/>
              <a:t>. 1996. “Embodied Energy Analysis and EMERGY Analysis: a Comparative View.” </a:t>
            </a:r>
            <a:r>
              <a:rPr lang="en-US" sz="1100" i="1" dirty="0"/>
              <a:t>Ecological Economics</a:t>
            </a:r>
            <a:r>
              <a:rPr lang="en-US" sz="1100" dirty="0"/>
              <a:t> 19 (3) (December): 219–235. doi:10.1016/S0921-8009(96)00046-8.</a:t>
            </a:r>
          </a:p>
          <a:p>
            <a:r>
              <a:rPr lang="en-US" sz="1100" dirty="0" smtClean="0"/>
              <a:t>Hall</a:t>
            </a:r>
            <a:r>
              <a:rPr lang="en-US" sz="1100" dirty="0"/>
              <a:t>, Charles A. S, and Kent A </a:t>
            </a:r>
            <a:r>
              <a:rPr lang="en-US" sz="1100" dirty="0" err="1"/>
              <a:t>Klitgaard</a:t>
            </a:r>
            <a:r>
              <a:rPr lang="en-US" sz="1100" dirty="0"/>
              <a:t>. 2011. </a:t>
            </a:r>
            <a:r>
              <a:rPr lang="en-US" sz="1100" i="1" dirty="0"/>
              <a:t>Energy and the Wealth of Nations: Understanding the Biophysical Economy.</a:t>
            </a:r>
            <a:r>
              <a:rPr lang="en-US" sz="1100" dirty="0"/>
              <a:t> Springer</a:t>
            </a:r>
            <a:r>
              <a:rPr lang="en-US" sz="1100" dirty="0" smtClean="0"/>
              <a:t>.</a:t>
            </a:r>
          </a:p>
          <a:p>
            <a:r>
              <a:rPr lang="en-US" sz="1100" dirty="0" err="1" smtClean="0"/>
              <a:t>Hubbert</a:t>
            </a:r>
            <a:r>
              <a:rPr lang="en-US" sz="1100" dirty="0"/>
              <a:t>, M. King. 1956. “Nuclear Energy and the Fossil Fuel.” </a:t>
            </a:r>
            <a:r>
              <a:rPr lang="en-US" sz="1100" i="1" dirty="0"/>
              <a:t>Drilling and Production Practice</a:t>
            </a:r>
            <a:r>
              <a:rPr lang="en-US" sz="1100" dirty="0" smtClean="0"/>
              <a:t>.</a:t>
            </a:r>
          </a:p>
          <a:p>
            <a:r>
              <a:rPr lang="en-US" sz="1100" dirty="0" err="1"/>
              <a:t>Cavallo</a:t>
            </a:r>
            <a:r>
              <a:rPr lang="en-US" sz="1100" dirty="0"/>
              <a:t>, Alfred J. 2004. “</a:t>
            </a:r>
            <a:r>
              <a:rPr lang="en-US" sz="1100" dirty="0" err="1"/>
              <a:t>Hubbert’s</a:t>
            </a:r>
            <a:r>
              <a:rPr lang="en-US" sz="1100" dirty="0"/>
              <a:t> Petroleum Production Model: An Evaluation and Implications for World Oil Production Forecasts.” </a:t>
            </a:r>
            <a:r>
              <a:rPr lang="en-US" sz="1100" i="1" dirty="0"/>
              <a:t>Natural Resources Research</a:t>
            </a:r>
            <a:r>
              <a:rPr lang="en-US" sz="1100" dirty="0"/>
              <a:t> 13 (4): 211–221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Maggio, G., and G. </a:t>
            </a:r>
            <a:r>
              <a:rPr lang="en-US" sz="1100" dirty="0" err="1"/>
              <a:t>Cacciola</a:t>
            </a:r>
            <a:r>
              <a:rPr lang="en-US" sz="1100" dirty="0"/>
              <a:t>. 2009. “A Variant of the </a:t>
            </a:r>
            <a:r>
              <a:rPr lang="en-US" sz="1100" dirty="0" err="1"/>
              <a:t>Hubbert</a:t>
            </a:r>
            <a:r>
              <a:rPr lang="en-US" sz="1100" dirty="0"/>
              <a:t> Curve for World Oil Production Forecasts.” </a:t>
            </a:r>
            <a:r>
              <a:rPr lang="en-US" sz="1100" i="1" dirty="0"/>
              <a:t>Energy Policy</a:t>
            </a:r>
            <a:r>
              <a:rPr lang="en-US" sz="1100" dirty="0"/>
              <a:t> 37 (11) (November): 4761–4770. doi:10.1016/j.enpol.2009.06.053</a:t>
            </a:r>
            <a:r>
              <a:rPr lang="en-US" sz="1100" dirty="0" smtClean="0"/>
              <a:t>.</a:t>
            </a:r>
          </a:p>
          <a:p>
            <a:r>
              <a:rPr lang="en-US" sz="1100" dirty="0" err="1"/>
              <a:t>Heun</a:t>
            </a:r>
            <a:r>
              <a:rPr lang="en-US" sz="1100" dirty="0"/>
              <a:t>, Matthew </a:t>
            </a:r>
            <a:r>
              <a:rPr lang="en-US" sz="1100" dirty="0" err="1"/>
              <a:t>Kuperus</a:t>
            </a:r>
            <a:r>
              <a:rPr lang="en-US" sz="1100" dirty="0"/>
              <a:t>, and Martin de Wit. 2012. “Energy Return on (energy) Invested (EROI), Oil Prices, and Energy Transitions.” </a:t>
            </a:r>
            <a:r>
              <a:rPr lang="en-US" sz="1100" i="1" dirty="0"/>
              <a:t>Energy Policy</a:t>
            </a:r>
            <a:r>
              <a:rPr lang="en-US" sz="1100" dirty="0"/>
              <a:t> 40 (January): 147–158. doi:10.1016/j.enpol.2011.09.008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Murphy, David J., Charles AS Hall, Michael Dale, and Cutler Cleveland. 2011. “Order from Chaos: a Preliminary Protocol for Determining the EROI of Fuels.” </a:t>
            </a:r>
            <a:r>
              <a:rPr lang="en-US" sz="1100" i="1" dirty="0"/>
              <a:t>Sustainability</a:t>
            </a:r>
            <a:r>
              <a:rPr lang="en-US" sz="1100" dirty="0"/>
              <a:t> 3 (10): 1888–1907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De </a:t>
            </a:r>
            <a:r>
              <a:rPr lang="en-US" sz="1100" dirty="0" err="1"/>
              <a:t>Vries</a:t>
            </a:r>
            <a:r>
              <a:rPr lang="en-US" sz="1100" dirty="0"/>
              <a:t>, Bert J.M., </a:t>
            </a:r>
            <a:r>
              <a:rPr lang="en-US" sz="1100" dirty="0" err="1"/>
              <a:t>Detlef</a:t>
            </a:r>
            <a:r>
              <a:rPr lang="en-US" sz="1100" dirty="0"/>
              <a:t> P. van </a:t>
            </a:r>
            <a:r>
              <a:rPr lang="en-US" sz="1100" dirty="0" err="1"/>
              <a:t>Vuuren</a:t>
            </a:r>
            <a:r>
              <a:rPr lang="en-US" sz="1100" dirty="0"/>
              <a:t>, and Monique M. </a:t>
            </a:r>
            <a:r>
              <a:rPr lang="en-US" sz="1100" dirty="0" err="1"/>
              <a:t>Hoogwijk</a:t>
            </a:r>
            <a:r>
              <a:rPr lang="en-US" sz="1100" dirty="0"/>
              <a:t>. 2007. “Renewable Energy Sources: Their Global Potential for the First-half of the 21st Century at a Global Level: An Integrated Approach.” </a:t>
            </a:r>
            <a:r>
              <a:rPr lang="en-US" sz="1100" i="1" dirty="0"/>
              <a:t>Energy Policy</a:t>
            </a:r>
            <a:r>
              <a:rPr lang="en-US" sz="1100" dirty="0"/>
              <a:t> 35 (4) (April): 2590–2610. doi:10.1016/j.enpol.2006.09.002. </a:t>
            </a:r>
            <a:endParaRPr lang="en-US" sz="1100" dirty="0" smtClean="0"/>
          </a:p>
          <a:p>
            <a:r>
              <a:rPr lang="en-US" sz="1100" dirty="0"/>
              <a:t>Dale, Michael, and Sally M. Benson. 2013. “Energy Balance of the Global Photovoltaic (PV) Industry - Is the PV Industry a Net Electricity Producer?” </a:t>
            </a:r>
            <a:r>
              <a:rPr lang="en-US" sz="1100" i="1" dirty="0"/>
              <a:t>Environmental Science &amp; Technology</a:t>
            </a:r>
            <a:r>
              <a:rPr lang="en-US" sz="1100" dirty="0"/>
              <a:t> 47 (7) (April 2): 3482–3489. doi:10.1021/es3038824</a:t>
            </a:r>
            <a:r>
              <a:rPr lang="en-US" sz="1100" dirty="0" smtClean="0"/>
              <a:t>.</a:t>
            </a:r>
            <a:endParaRPr lang="en-US" sz="1100" dirty="0"/>
          </a:p>
          <a:p>
            <a:r>
              <a:rPr lang="en-US" sz="1100" dirty="0" err="1"/>
              <a:t>Hartwick</a:t>
            </a:r>
            <a:r>
              <a:rPr lang="en-US" sz="1100" dirty="0"/>
              <a:t>, John M. 1977. “Intergenerational Equity and the Investing of Rents from Exhaustible Resources.” </a:t>
            </a:r>
            <a:r>
              <a:rPr lang="en-US" sz="1100" i="1" dirty="0"/>
              <a:t>The American Economic Review</a:t>
            </a:r>
            <a:r>
              <a:rPr lang="en-US" sz="1100" dirty="0"/>
              <a:t> 67 (5): 972–974</a:t>
            </a:r>
            <a:r>
              <a:rPr lang="en-US" sz="1100" dirty="0" smtClean="0"/>
              <a:t>.</a:t>
            </a:r>
          </a:p>
          <a:p>
            <a:r>
              <a:rPr lang="en-US" sz="1100" dirty="0" err="1"/>
              <a:t>Marechal</a:t>
            </a:r>
            <a:r>
              <a:rPr lang="en-US" sz="1100" dirty="0"/>
              <a:t>, François, Daniel </a:t>
            </a:r>
            <a:r>
              <a:rPr lang="en-US" sz="1100" dirty="0" err="1"/>
              <a:t>Favrat</a:t>
            </a:r>
            <a:r>
              <a:rPr lang="en-US" sz="1100" dirty="0"/>
              <a:t>, and </a:t>
            </a:r>
            <a:r>
              <a:rPr lang="en-US" sz="1100" dirty="0" err="1"/>
              <a:t>Eberhard</a:t>
            </a:r>
            <a:r>
              <a:rPr lang="en-US" sz="1100" dirty="0"/>
              <a:t> </a:t>
            </a:r>
            <a:r>
              <a:rPr lang="en-US" sz="1100" dirty="0" err="1"/>
              <a:t>Jochem</a:t>
            </a:r>
            <a:r>
              <a:rPr lang="en-US" sz="1100" dirty="0"/>
              <a:t>. 2005. “Energy in the Perspective of the Sustainable Development: The 2000 W Society Challenge.” </a:t>
            </a:r>
            <a:r>
              <a:rPr lang="en-US" sz="1100" i="1" dirty="0"/>
              <a:t>Resources, Conservation and Recycling</a:t>
            </a:r>
            <a:r>
              <a:rPr lang="en-US" sz="1100" dirty="0"/>
              <a:t> 44 (3) (June): 245–262. doi:10.1016/j.resconrec.2005.01.008</a:t>
            </a:r>
            <a:r>
              <a:rPr lang="en-US" sz="1100" dirty="0" smtClean="0"/>
              <a:t>.</a:t>
            </a:r>
          </a:p>
          <a:p>
            <a:r>
              <a:rPr lang="en-US" sz="1100" dirty="0"/>
              <a:t>Mohr, S. H., and G. M. Evans. 2009. “Forecasting Coal Production Until 2100.” </a:t>
            </a:r>
            <a:r>
              <a:rPr lang="en-US" sz="1100" i="1" dirty="0"/>
              <a:t>Fuel</a:t>
            </a:r>
            <a:r>
              <a:rPr lang="en-US" sz="1100" dirty="0"/>
              <a:t> 88 (11): 2059–2067.</a:t>
            </a:r>
          </a:p>
          <a:p>
            <a:r>
              <a:rPr lang="en-US" sz="1100" dirty="0"/>
              <a:t>———. 2011. “Long Term Forecasting of Natural Gas Production.” </a:t>
            </a:r>
            <a:r>
              <a:rPr lang="en-US" sz="1100" i="1" dirty="0"/>
              <a:t>Energy Policy</a:t>
            </a:r>
            <a:r>
              <a:rPr lang="en-US" sz="1100" dirty="0"/>
              <a:t> 39 (9): 5550–5560</a:t>
            </a:r>
            <a:r>
              <a:rPr lang="en-US" sz="1100" dirty="0" smtClean="0"/>
              <a:t>.</a:t>
            </a:r>
          </a:p>
          <a:p>
            <a:r>
              <a:rPr lang="en-US" sz="1100" dirty="0" err="1"/>
              <a:t>Beneš</a:t>
            </a:r>
            <a:r>
              <a:rPr lang="en-US" sz="1100" dirty="0"/>
              <a:t>, </a:t>
            </a:r>
            <a:r>
              <a:rPr lang="en-US" sz="1100" dirty="0" err="1"/>
              <a:t>Jaromír</a:t>
            </a:r>
            <a:r>
              <a:rPr lang="en-US" sz="1100" dirty="0"/>
              <a:t>, and Michael </a:t>
            </a:r>
            <a:r>
              <a:rPr lang="en-US" sz="1100" dirty="0" err="1"/>
              <a:t>Kumhof</a:t>
            </a:r>
            <a:r>
              <a:rPr lang="en-US" sz="1100" dirty="0"/>
              <a:t>. 2012. “The Chicago Plan Revisited”. SSRN Scholarly Paper ID 2169748. Rochester, NY: Social Science Research Network. http://</a:t>
            </a:r>
            <a:r>
              <a:rPr lang="en-US" sz="1100" dirty="0" err="1"/>
              <a:t>papers.ssrn.com</a:t>
            </a:r>
            <a:r>
              <a:rPr lang="en-US" sz="1100" dirty="0"/>
              <a:t>/abstract=2169748.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1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4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7583" y="142875"/>
            <a:ext cx="9596438" cy="6572250"/>
            <a:chOff x="127000" y="142875"/>
            <a:chExt cx="8858250" cy="6572250"/>
          </a:xfrm>
        </p:grpSpPr>
        <p:pic>
          <p:nvPicPr>
            <p:cNvPr id="3074" name="Picture 3" descr="Slides01.jpg"/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127000" y="142875"/>
              <a:ext cx="8858250" cy="6572250"/>
            </a:xfrm>
            <a:prstGeom prst="rect">
              <a:avLst/>
            </a:prstGeom>
            <a:noFill/>
            <a:ln w="9525">
              <a:solidFill>
                <a:schemeClr val="accent3"/>
              </a:solidFill>
              <a:miter lim="800000"/>
              <a:headEnd/>
              <a:tailEnd/>
            </a:ln>
          </p:spPr>
        </p:pic>
        <p:pic>
          <p:nvPicPr>
            <p:cNvPr id="4100" name="Picture 4" descr="MasdarCarbon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948113"/>
              <a:ext cx="4191000" cy="276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 descr="future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8" y="3962401"/>
              <a:ext cx="2366962" cy="2742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59942" y="2949575"/>
            <a:ext cx="9556882" cy="998538"/>
          </a:xfrm>
          <a:prstGeom prst="rect">
            <a:avLst/>
          </a:prstGeom>
          <a:solidFill>
            <a:srgbClr val="2EB1B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>
            <a:off x="577850" y="2947988"/>
            <a:ext cx="79248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FFFFFF"/>
                </a:solidFill>
              </a:rPr>
              <a:t>Thank You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16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71600"/>
            <a:ext cx="3519610" cy="1981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28600"/>
            <a:ext cx="9204325" cy="485775"/>
          </a:xfrm>
        </p:spPr>
        <p:txBody>
          <a:bodyPr/>
          <a:lstStyle/>
          <a:p>
            <a:r>
              <a:rPr lang="en-US" dirty="0" smtClean="0"/>
              <a:t>Defining SET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0064" y="1447800"/>
            <a:ext cx="6266936" cy="4267200"/>
          </a:xfrm>
        </p:spPr>
        <p:txBody>
          <a:bodyPr>
            <a:noAutofit/>
          </a:bodyPr>
          <a:lstStyle/>
          <a:p>
            <a:r>
              <a:rPr lang="en-US" sz="2400" i="1" dirty="0"/>
              <a:t>A</a:t>
            </a:r>
            <a:r>
              <a:rPr lang="en-US" sz="2400" i="1" dirty="0" smtClean="0"/>
              <a:t> </a:t>
            </a:r>
            <a:r>
              <a:rPr lang="en-US" sz="2400" b="1" i="1" dirty="0"/>
              <a:t>controlled process </a:t>
            </a:r>
            <a:r>
              <a:rPr lang="en-US" sz="2400" i="1" dirty="0"/>
              <a:t>that leads </a:t>
            </a:r>
            <a:endParaRPr lang="en-US" sz="2400" i="1" dirty="0" smtClean="0"/>
          </a:p>
          <a:p>
            <a:endParaRPr lang="en-US" sz="2400" i="1" dirty="0" smtClean="0"/>
          </a:p>
          <a:p>
            <a:r>
              <a:rPr lang="en-US" sz="2400" i="1" dirty="0" smtClean="0"/>
              <a:t>an </a:t>
            </a:r>
            <a:r>
              <a:rPr lang="en-US" sz="2400" b="1" i="1" dirty="0"/>
              <a:t>advanced, technical society </a:t>
            </a:r>
            <a:r>
              <a:rPr lang="en-US" sz="2400" i="1" dirty="0"/>
              <a:t>to </a:t>
            </a:r>
            <a:endParaRPr lang="en-US" sz="2400" i="1" dirty="0" smtClean="0"/>
          </a:p>
          <a:p>
            <a:endParaRPr lang="en-US" sz="2400" b="1" i="1" dirty="0" smtClean="0"/>
          </a:p>
          <a:p>
            <a:r>
              <a:rPr lang="en-US" sz="2400" b="1" i="1" dirty="0" smtClean="0"/>
              <a:t>replace </a:t>
            </a:r>
            <a:r>
              <a:rPr lang="en-US" sz="2400" b="1" i="1" dirty="0"/>
              <a:t>al</a:t>
            </a:r>
            <a:r>
              <a:rPr lang="en-US" sz="2400" i="1" dirty="0"/>
              <a:t>l major fossil fuel primary energy inputs </a:t>
            </a:r>
            <a:r>
              <a:rPr lang="en-US" sz="2400" b="1" i="1" dirty="0"/>
              <a:t>with sustainably renewable resources </a:t>
            </a:r>
            <a:endParaRPr lang="en-US" sz="2400" b="1" i="1" dirty="0" smtClean="0"/>
          </a:p>
          <a:p>
            <a:endParaRPr lang="en-US" sz="2400" i="1" dirty="0" smtClean="0"/>
          </a:p>
          <a:p>
            <a:r>
              <a:rPr lang="en-US" sz="2400" i="1" dirty="0" smtClean="0"/>
              <a:t>while </a:t>
            </a:r>
            <a:r>
              <a:rPr lang="en-US" sz="2400" b="1" i="1" dirty="0"/>
              <a:t>maintaining </a:t>
            </a:r>
            <a:r>
              <a:rPr lang="en-US" sz="2400" b="1" i="1" dirty="0" smtClean="0"/>
              <a:t>a sufficient net energy </a:t>
            </a:r>
            <a:r>
              <a:rPr lang="en-US" sz="2400" b="1" i="1" dirty="0"/>
              <a:t>service level</a:t>
            </a:r>
            <a:r>
              <a:rPr lang="en-US" sz="2400" i="1" dirty="0"/>
              <a:t> per capita</a:t>
            </a:r>
            <a:r>
              <a:rPr lang="en-US" sz="2400" dirty="0"/>
              <a:t> 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6781800" y="1066800"/>
            <a:ext cx="2667000" cy="2590800"/>
          </a:xfrm>
          <a:prstGeom prst="mathMultiply">
            <a:avLst>
              <a:gd name="adj1" fmla="val 133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2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800" y="228600"/>
            <a:ext cx="9204325" cy="485775"/>
          </a:xfrm>
        </p:spPr>
        <p:txBody>
          <a:bodyPr/>
          <a:lstStyle/>
          <a:p>
            <a:r>
              <a:rPr lang="en-US" dirty="0" smtClean="0"/>
              <a:t>4 SET Guidelines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9238736" cy="5105400"/>
          </a:xfrm>
        </p:spPr>
        <p:txBody>
          <a:bodyPr>
            <a:noAutofit/>
          </a:bodyPr>
          <a:lstStyle/>
          <a:p>
            <a:pPr marL="400050" indent="-400050" hangingPunct="0">
              <a:buAutoNum type="romanUcPeriod"/>
            </a:pPr>
            <a:endParaRPr lang="en-US" sz="1800" i="1" dirty="0" smtClean="0"/>
          </a:p>
          <a:p>
            <a:pPr marL="400050" indent="-400050" hangingPunct="0">
              <a:buAutoNum type="romanUcPeriod"/>
            </a:pPr>
            <a:r>
              <a:rPr lang="en-US" sz="1800" i="1" dirty="0" smtClean="0"/>
              <a:t>The </a:t>
            </a:r>
            <a:r>
              <a:rPr lang="en-US" sz="1800" i="1" dirty="0"/>
              <a:t>impacts of energy generation during SET do not exceed the long-run ecosystem carrying and assimilation </a:t>
            </a:r>
            <a:r>
              <a:rPr lang="en-US" sz="1800" i="1" dirty="0" smtClean="0"/>
              <a:t>capacity.</a:t>
            </a:r>
            <a:endParaRPr lang="en-US" sz="1800" i="1" dirty="0"/>
          </a:p>
          <a:p>
            <a:pPr marL="400050" indent="-400050" hangingPunct="0">
              <a:buAutoNum type="romanUcPeriod"/>
            </a:pPr>
            <a:endParaRPr lang="en-US" sz="1800" i="1" dirty="0" smtClean="0"/>
          </a:p>
          <a:p>
            <a:pPr marL="400050" indent="-400050" hangingPunct="0">
              <a:buAutoNum type="romanUcPeriod"/>
            </a:pPr>
            <a:r>
              <a:rPr lang="en-US" sz="1800" i="1" dirty="0" smtClean="0"/>
              <a:t>Per </a:t>
            </a:r>
            <a:r>
              <a:rPr lang="en-US" sz="1800" i="1" dirty="0"/>
              <a:t>capita net available energy remains above the minimum level required to satisfy societal needs at any point during SET and without disruptive discontinuities in its rate of change</a:t>
            </a:r>
            <a:r>
              <a:rPr lang="en-US" sz="1800" i="1" dirty="0" smtClean="0"/>
              <a:t>.</a:t>
            </a:r>
          </a:p>
          <a:p>
            <a:pPr hangingPunct="0"/>
            <a:endParaRPr lang="en-US" sz="1800" i="1" dirty="0" smtClean="0"/>
          </a:p>
          <a:p>
            <a:pPr marL="400050" indent="-400050" hangingPunct="0">
              <a:buAutoNum type="romanUcPeriod"/>
            </a:pPr>
            <a:r>
              <a:rPr lang="en-US" sz="1800" i="1" dirty="0" smtClean="0"/>
              <a:t> </a:t>
            </a:r>
            <a:r>
              <a:rPr lang="en-US" sz="1800" i="1" dirty="0"/>
              <a:t>The investment rate for the installation of renewable generation and consumption capital stock is sufficient to create a sustainable energy supply basis before the non-renewable safely recoverable resources are </a:t>
            </a:r>
            <a:r>
              <a:rPr lang="en-US" sz="1800" i="1" dirty="0" smtClean="0"/>
              <a:t>exhausted.</a:t>
            </a:r>
          </a:p>
          <a:p>
            <a:pPr marL="400050" indent="-400050" hangingPunct="0">
              <a:buAutoNum type="romanUcPeriod"/>
            </a:pPr>
            <a:endParaRPr lang="en-US" sz="1800" i="1" dirty="0" smtClean="0"/>
          </a:p>
          <a:p>
            <a:pPr marL="400050" indent="-400050" hangingPunct="0">
              <a:buAutoNum type="romanUcPeriod"/>
            </a:pPr>
            <a:r>
              <a:rPr lang="en-US" sz="1800" i="1" dirty="0" smtClean="0"/>
              <a:t> </a:t>
            </a:r>
            <a:r>
              <a:rPr lang="en-US" sz="1800" i="1" dirty="0"/>
              <a:t>Financial commitments of future consumption (debt) should be limited by future energy availability. </a:t>
            </a:r>
            <a:endParaRPr lang="en-US" sz="1800" dirty="0"/>
          </a:p>
        </p:txBody>
      </p:sp>
      <p:sp>
        <p:nvSpPr>
          <p:cNvPr id="2" name="Right Brace 1"/>
          <p:cNvSpPr/>
          <p:nvPr/>
        </p:nvSpPr>
        <p:spPr>
          <a:xfrm flipH="1">
            <a:off x="449142" y="1371600"/>
            <a:ext cx="249358" cy="1066800"/>
          </a:xfrm>
          <a:prstGeom prst="rightBrace">
            <a:avLst/>
          </a:prstGeom>
          <a:ln w="38100" cmpd="sng">
            <a:solidFill>
              <a:srgbClr val="7793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0" y="1600200"/>
            <a:ext cx="400111" cy="94357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  <a:latin typeface="American Typewriter"/>
                <a:cs typeface="American Typewriter"/>
              </a:rPr>
              <a:t>environment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  <p:sp>
        <p:nvSpPr>
          <p:cNvPr id="7" name="Right Brace 6"/>
          <p:cNvSpPr/>
          <p:nvPr/>
        </p:nvSpPr>
        <p:spPr>
          <a:xfrm flipH="1">
            <a:off x="457199" y="2639329"/>
            <a:ext cx="228600" cy="865871"/>
          </a:xfrm>
          <a:prstGeom prst="rightBrace">
            <a:avLst/>
          </a:prstGeom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76200" y="2514600"/>
            <a:ext cx="457268" cy="91440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American Typewriter"/>
                <a:cs typeface="American Typewriter"/>
              </a:rPr>
              <a:t>equity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13" name="Group 12"/>
          <p:cNvGrpSpPr/>
          <p:nvPr/>
        </p:nvGrpSpPr>
        <p:grpSpPr>
          <a:xfrm flipH="1">
            <a:off x="76200" y="3657600"/>
            <a:ext cx="609600" cy="1676400"/>
            <a:chOff x="9144000" y="3733800"/>
            <a:chExt cx="628710" cy="1676400"/>
          </a:xfrm>
        </p:grpSpPr>
        <p:sp>
          <p:nvSpPr>
            <p:cNvPr id="8" name="Right Brace 7"/>
            <p:cNvSpPr/>
            <p:nvPr/>
          </p:nvSpPr>
          <p:spPr>
            <a:xfrm>
              <a:off x="9144000" y="3733800"/>
              <a:ext cx="228600" cy="1676400"/>
            </a:xfrm>
            <a:prstGeom prst="rightBrac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60057" y="4091226"/>
              <a:ext cx="412653" cy="86177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American Typewriter"/>
                  <a:cs typeface="American Typewriter"/>
                </a:rPr>
                <a:t>economy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American Typewriter"/>
                <a:cs typeface="American Typewri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96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45953"/>
            <a:ext cx="9432925" cy="942975"/>
          </a:xfrm>
        </p:spPr>
        <p:txBody>
          <a:bodyPr/>
          <a:lstStyle/>
          <a:p>
            <a:r>
              <a:rPr lang="en-US" dirty="0" smtClean="0"/>
              <a:t>An Energy Economy Mental Model: A Bridge for the </a:t>
            </a:r>
            <a:r>
              <a:rPr lang="en-US" dirty="0" smtClean="0"/>
              <a:t>Transition</a:t>
            </a:r>
            <a:endParaRPr lang="en-US" dirty="0" smtClean="0"/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" y="6400800"/>
            <a:ext cx="9448800" cy="9144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sym typeface="Wingdings"/>
              </a:rPr>
              <a:t> Design objective: describe the economic dynamics purely on energy terms</a:t>
            </a:r>
            <a:endParaRPr lang="en-US" dirty="0" smtClean="0">
              <a:solidFill>
                <a:schemeClr val="bg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130133"/>
              </p:ext>
            </p:extLst>
          </p:nvPr>
        </p:nvGraphicFramePr>
        <p:xfrm>
          <a:off x="173038" y="1295400"/>
          <a:ext cx="9580562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" name="Document" r:id="rId4" imgW="5826781" imgH="2931357" progId="Word.Document.12">
                  <p:embed/>
                </p:oleObj>
              </mc:Choice>
              <mc:Fallback>
                <p:oleObj name="Document" r:id="rId4" imgW="5826781" imgH="29313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038" y="1295400"/>
                        <a:ext cx="9580562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6"/>
          <p:cNvSpPr txBox="1"/>
          <p:nvPr/>
        </p:nvSpPr>
        <p:spPr>
          <a:xfrm>
            <a:off x="2819400" y="5562600"/>
            <a:ext cx="6553200" cy="38100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2400" dirty="0" smtClean="0">
                <a:effectLst/>
                <a:ea typeface="ＭＳ 明朝"/>
                <a:cs typeface="Times New Roman"/>
              </a:rPr>
              <a:t> </a:t>
            </a:r>
            <a:r>
              <a:rPr lang="en-US" sz="2400" dirty="0">
                <a:effectLst/>
                <a:ea typeface="ＭＳ 明朝"/>
                <a:cs typeface="Times New Roman"/>
              </a:rPr>
              <a:t>Regulations, Norms and Institutions</a:t>
            </a:r>
          </a:p>
        </p:txBody>
      </p:sp>
      <p:sp>
        <p:nvSpPr>
          <p:cNvPr id="4" name="TextBox 3"/>
          <p:cNvSpPr txBox="1"/>
          <p:nvPr/>
        </p:nvSpPr>
        <p:spPr>
          <a:xfrm rot="4685581">
            <a:off x="4474496" y="3222054"/>
            <a:ext cx="74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EROEI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882076">
            <a:off x="4846482" y="3187604"/>
            <a:ext cx="818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Embodied</a:t>
            </a:r>
          </a:p>
          <a:p>
            <a:r>
              <a:rPr lang="en-US" sz="1200" dirty="0" smtClean="0"/>
              <a:t>Energy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28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47649"/>
            <a:ext cx="9204325" cy="485775"/>
          </a:xfrm>
        </p:spPr>
        <p:txBody>
          <a:bodyPr/>
          <a:lstStyle/>
          <a:p>
            <a:r>
              <a:rPr lang="en-US" dirty="0" smtClean="0"/>
              <a:t>Energy and Economic Activity Strongly Correlated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4191000"/>
            <a:ext cx="8305800" cy="1524000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How much power will we need?</a:t>
            </a:r>
          </a:p>
          <a:p>
            <a:endParaRPr lang="en-US" sz="12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Efficiencies of an electrification transition compensated: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Storage requirements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Overcapacity to overcome variability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Transformation to high energy density carriers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94199" y="6477000"/>
            <a:ext cx="211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Figure: Sgouridis et al.  (2015F) 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690" y="1401013"/>
            <a:ext cx="9741310" cy="27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1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891011"/>
              </p:ext>
            </p:extLst>
          </p:nvPr>
        </p:nvGraphicFramePr>
        <p:xfrm>
          <a:off x="-914400" y="2438400"/>
          <a:ext cx="15468600" cy="411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Document" r:id="rId4" imgW="5719017" imgH="157185" progId="Word.Document.12">
                  <p:embed/>
                </p:oleObj>
              </mc:Choice>
              <mc:Fallback>
                <p:oleObj name="Document" r:id="rId4" imgW="5719017" imgH="15718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14400" y="2438400"/>
                        <a:ext cx="15468600" cy="411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76225"/>
            <a:ext cx="9204325" cy="485775"/>
          </a:xfrm>
        </p:spPr>
        <p:txBody>
          <a:bodyPr/>
          <a:lstStyle/>
          <a:p>
            <a:r>
              <a:rPr lang="en-US" dirty="0" smtClean="0"/>
              <a:t>Net Energy is a decisive transition metric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248" l="0" r="100000">
                        <a14:foregroundMark x1="54306" y1="41284" x2="54306" y2="4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838200"/>
            <a:ext cx="4114800" cy="21459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2667000"/>
            <a:ext cx="125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Dale et al. (2014) </a:t>
            </a:r>
            <a:endParaRPr lang="en-US" sz="12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617085" y="3124200"/>
            <a:ext cx="2612515" cy="40124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Pickard (2014)</a:t>
            </a: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Trainer (2014)</a:t>
            </a: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err="1" smtClean="0">
                <a:latin typeface="Comfortaa" panose="020F0603070200060003" pitchFamily="34" charset="0"/>
              </a:rPr>
              <a:t>Spreng</a:t>
            </a:r>
            <a:r>
              <a:rPr lang="en-US" sz="1200" dirty="0" smtClean="0">
                <a:latin typeface="Comfortaa" panose="020F0603070200060003" pitchFamily="34" charset="0"/>
              </a:rPr>
              <a:t> (2005)</a:t>
            </a:r>
          </a:p>
          <a:p>
            <a:pPr marL="0" indent="0">
              <a:buNone/>
            </a:pPr>
            <a:r>
              <a:rPr lang="en-US" sz="1200" dirty="0" smtClean="0">
                <a:latin typeface="Comfortaa" panose="020F0603070200060003" pitchFamily="34" charset="0"/>
              </a:rPr>
              <a:t>RCP2.6</a:t>
            </a:r>
          </a:p>
          <a:p>
            <a:pPr marL="0" indent="0">
              <a:buNone/>
            </a:pPr>
            <a:endParaRPr lang="en-US" sz="1200" dirty="0" smtClean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 err="1" smtClean="0">
                <a:latin typeface="Comfortaa" panose="020F0603070200060003" pitchFamily="34" charset="0"/>
              </a:rPr>
              <a:t>Marechal</a:t>
            </a:r>
            <a:r>
              <a:rPr lang="en-US" sz="1200" dirty="0" smtClean="0">
                <a:latin typeface="Comfortaa" panose="020F0603070200060003" pitchFamily="34" charset="0"/>
              </a:rPr>
              <a:t> et al. (2005)</a:t>
            </a:r>
          </a:p>
          <a:p>
            <a:pPr marL="0" indent="0">
              <a:buNone/>
            </a:pPr>
            <a:endParaRPr lang="en-US" sz="2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Comfortaa" panose="020F0603070200060003" pitchFamily="34" charset="0"/>
              </a:rPr>
              <a:t>Jacobson , </a:t>
            </a:r>
            <a:r>
              <a:rPr lang="en-US" sz="1200" dirty="0" err="1">
                <a:latin typeface="Comfortaa" panose="020F0603070200060003" pitchFamily="34" charset="0"/>
              </a:rPr>
              <a:t>Delucchi</a:t>
            </a:r>
            <a:r>
              <a:rPr lang="en-US" sz="1200" dirty="0">
                <a:latin typeface="Comfortaa" panose="020F0603070200060003" pitchFamily="34" charset="0"/>
              </a:rPr>
              <a:t> (2011</a:t>
            </a:r>
            <a:r>
              <a:rPr lang="en-US" sz="1200" dirty="0" smtClean="0">
                <a:latin typeface="Comfortaa" panose="020F0603070200060003" pitchFamily="34" charset="0"/>
              </a:rPr>
              <a:t>)</a:t>
            </a:r>
            <a:endParaRPr lang="en-US" sz="1200" dirty="0">
              <a:latin typeface="Comfortaa" panose="020F06030702000600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2971800"/>
            <a:ext cx="5412800" cy="37243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" y="6504801"/>
            <a:ext cx="2109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Figure: Sgouridis </a:t>
            </a:r>
            <a:r>
              <a:rPr lang="en-US" sz="1200" dirty="0" smtClean="0"/>
              <a:t>et al. (2015F) </a:t>
            </a:r>
            <a:endParaRPr lang="en-US" sz="1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0675" y="228600"/>
            <a:ext cx="9204325" cy="485775"/>
          </a:xfrm>
        </p:spPr>
        <p:txBody>
          <a:bodyPr/>
          <a:lstStyle/>
          <a:p>
            <a:r>
              <a:rPr lang="en-US" dirty="0" smtClean="0"/>
              <a:t>Future Energy Supply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3429000"/>
            <a:ext cx="6266936" cy="990600"/>
          </a:xfrm>
        </p:spPr>
        <p:txBody>
          <a:bodyPr>
            <a:noAutofit/>
          </a:bodyPr>
          <a:lstStyle/>
          <a:p>
            <a:r>
              <a:rPr lang="en-US" sz="2400" i="1" dirty="0" err="1" smtClean="0"/>
              <a:t>i</a:t>
            </a:r>
            <a:r>
              <a:rPr lang="en-US" sz="2400" i="1" dirty="0" smtClean="0"/>
              <a:t>: oil, gas, coal</a:t>
            </a:r>
          </a:p>
          <a:p>
            <a:r>
              <a:rPr lang="en-US" sz="2400" i="1" dirty="0"/>
              <a:t>j</a:t>
            </a:r>
            <a:r>
              <a:rPr lang="en-US" sz="2400" i="1" dirty="0" smtClean="0"/>
              <a:t>: hydro, nuclear, biomass, </a:t>
            </a:r>
            <a:r>
              <a:rPr lang="en-US" sz="2400" b="1" i="1" dirty="0" smtClean="0"/>
              <a:t>PV, CSP, wind, geo</a:t>
            </a:r>
          </a:p>
          <a:p>
            <a:endParaRPr lang="en-US" sz="2400" i="1" dirty="0" smtClean="0"/>
          </a:p>
          <a:p>
            <a:r>
              <a:rPr lang="en-US" sz="2400" i="1" dirty="0" smtClean="0"/>
              <a:t>For fossil fuels L≈ L</a:t>
            </a:r>
            <a:r>
              <a:rPr lang="en-US" sz="2400" i="1" baseline="-25000" dirty="0" smtClean="0"/>
              <a:t>in</a:t>
            </a:r>
            <a:endParaRPr lang="en-US" sz="2400" baseline="-25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238578"/>
              </p:ext>
            </p:extLst>
          </p:nvPr>
        </p:nvGraphicFramePr>
        <p:xfrm>
          <a:off x="-838200" y="1600200"/>
          <a:ext cx="1025359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" name="Document" r:id="rId4" imgW="5719017" imgH="356190" progId="Word.Document.12">
                  <p:embed/>
                </p:oleObj>
              </mc:Choice>
              <mc:Fallback>
                <p:oleObj name="Document" r:id="rId4" imgW="5719017" imgH="3561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838200" y="1600200"/>
                        <a:ext cx="10253598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Callout 8"/>
          <p:cNvSpPr/>
          <p:nvPr/>
        </p:nvSpPr>
        <p:spPr>
          <a:xfrm>
            <a:off x="4953000" y="2286000"/>
            <a:ext cx="1524000" cy="609600"/>
          </a:xfrm>
          <a:prstGeom prst="wedgeEllipseCallout">
            <a:avLst>
              <a:gd name="adj1" fmla="val -21227"/>
              <a:gd name="adj2" fmla="val -102084"/>
            </a:avLst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Renewable energy power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2667000" y="2362200"/>
            <a:ext cx="1524000" cy="609600"/>
          </a:xfrm>
          <a:prstGeom prst="wedgeEllipseCallout">
            <a:avLst>
              <a:gd name="adj1" fmla="val 6273"/>
              <a:gd name="adj2" fmla="val -114584"/>
            </a:avLst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Fossil power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705600" y="2133600"/>
            <a:ext cx="1524000" cy="609600"/>
          </a:xfrm>
          <a:prstGeom prst="wedgeEllipseCallout">
            <a:avLst>
              <a:gd name="adj1" fmla="val -57060"/>
              <a:gd name="adj2" fmla="val -87501"/>
            </a:avLst>
          </a:prstGeom>
          <a:solidFill>
            <a:schemeClr val="accent1">
              <a:alpha val="17000"/>
            </a:schemeClr>
          </a:solidFill>
          <a:ln>
            <a:solidFill>
              <a:schemeClr val="accent1">
                <a:shade val="95000"/>
                <a:satMod val="105000"/>
                <a:alpha val="28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Power invested in RE</a:t>
            </a: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729458"/>
              </p:ext>
            </p:extLst>
          </p:nvPr>
        </p:nvGraphicFramePr>
        <p:xfrm>
          <a:off x="-2438400" y="5257800"/>
          <a:ext cx="12917147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0" name="Document" r:id="rId6" imgW="5719017" imgH="311486" progId="Word.Document.12">
                  <p:embed/>
                </p:oleObj>
              </mc:Choice>
              <mc:Fallback>
                <p:oleObj name="Document" r:id="rId6" imgW="5719017" imgH="3114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2438400" y="5257800"/>
                        <a:ext cx="12917147" cy="687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1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5724344" y="6231527"/>
            <a:ext cx="4181656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 smtClean="0">
              <a:latin typeface="Comfortaa" panose="020F0603070200060003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6527800"/>
            <a:ext cx="9906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 smtClean="0">
                <a:latin typeface="Comfortaa" panose="020F0603070200060003" pitchFamily="34" charset="0"/>
              </a:rPr>
              <a:t>Figure: </a:t>
            </a:r>
            <a:r>
              <a:rPr lang="en-US" sz="1000" dirty="0" smtClean="0">
                <a:latin typeface="Comfortaa" panose="020F0603070200060003" pitchFamily="34" charset="0"/>
              </a:rPr>
              <a:t>Own work based on Dale</a:t>
            </a:r>
            <a:r>
              <a:rPr lang="en-US" sz="1000" dirty="0">
                <a:latin typeface="Comfortaa" panose="020F0603070200060003" pitchFamily="34" charset="0"/>
              </a:rPr>
              <a:t>, </a:t>
            </a:r>
            <a:r>
              <a:rPr lang="en-US" sz="1000" dirty="0" err="1">
                <a:latin typeface="Comfortaa" panose="020F0603070200060003" pitchFamily="34" charset="0"/>
              </a:rPr>
              <a:t>Krumdieck</a:t>
            </a:r>
            <a:r>
              <a:rPr lang="en-US" sz="1000" dirty="0">
                <a:latin typeface="Comfortaa" panose="020F0603070200060003" pitchFamily="34" charset="0"/>
              </a:rPr>
              <a:t> (2012)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002194" y="5846262"/>
            <a:ext cx="4800600" cy="533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 err="1" smtClean="0">
                <a:latin typeface="Comfortaa" panose="020F0603070200060003" pitchFamily="34" charset="0"/>
              </a:rPr>
              <a:t>Prieto</a:t>
            </a:r>
            <a:r>
              <a:rPr lang="en-US" sz="1000" dirty="0" smtClean="0">
                <a:latin typeface="Comfortaa" panose="020F0603070200060003" pitchFamily="34" charset="0"/>
              </a:rPr>
              <a:t> and Hall (2014), Barnhart</a:t>
            </a:r>
            <a:r>
              <a:rPr lang="en-US" sz="1000" dirty="0">
                <a:latin typeface="Comfortaa" panose="020F0603070200060003" pitchFamily="34" charset="0"/>
              </a:rPr>
              <a:t>, Dale et al. (2013), </a:t>
            </a:r>
            <a:r>
              <a:rPr lang="en-US" sz="1000" dirty="0" err="1">
                <a:latin typeface="Comfortaa" panose="020F0603070200060003" pitchFamily="34" charset="0"/>
              </a:rPr>
              <a:t>Klemes</a:t>
            </a:r>
            <a:r>
              <a:rPr lang="en-US" sz="1000" dirty="0">
                <a:latin typeface="Comfortaa" panose="020F0603070200060003" pitchFamily="34" charset="0"/>
              </a:rPr>
              <a:t> (2015), Hall (2014)</a:t>
            </a:r>
          </a:p>
          <a:p>
            <a:pPr marL="0" indent="0" algn="r">
              <a:buNone/>
            </a:pPr>
            <a:r>
              <a:rPr lang="en-US" sz="1000" dirty="0" smtClean="0">
                <a:latin typeface="Comfortaa" panose="020F0603070200060003" pitchFamily="34" charset="0"/>
              </a:rPr>
              <a:t>King, Hall (2011),  Gupta (2011), </a:t>
            </a:r>
            <a:r>
              <a:rPr lang="en-US" sz="1000" dirty="0" err="1" smtClean="0">
                <a:latin typeface="Comfortaa" panose="020F0603070200060003" pitchFamily="34" charset="0"/>
              </a:rPr>
              <a:t>Moerschbaecher</a:t>
            </a:r>
            <a:r>
              <a:rPr lang="en-US" sz="1000" dirty="0" smtClean="0">
                <a:latin typeface="Comfortaa" panose="020F0603070200060003" pitchFamily="34" charset="0"/>
              </a:rPr>
              <a:t> (2011), </a:t>
            </a:r>
            <a:r>
              <a:rPr lang="en-US" sz="1000" dirty="0" err="1" smtClean="0">
                <a:latin typeface="Comfortaa" panose="020F0603070200060003" pitchFamily="34" charset="0"/>
              </a:rPr>
              <a:t>Kubiszewski</a:t>
            </a:r>
            <a:r>
              <a:rPr lang="en-US" sz="1000" dirty="0" smtClean="0">
                <a:latin typeface="Comfortaa" panose="020F0603070200060003" pitchFamily="34" charset="0"/>
              </a:rPr>
              <a:t> (2010)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5334000" y="1617617"/>
            <a:ext cx="4468794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latin typeface="Comfortaa" panose="020F0603070200060003" pitchFamily="34" charset="0"/>
              </a:rPr>
              <a:t>Solar PV	  	2.5? / 5 – 15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latin typeface="Comfortaa" panose="020F0603070200060003" pitchFamily="34" charset="0"/>
              </a:rPr>
              <a:t>Wind		20 – 40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latin typeface="Comfortaa" panose="020F0603070200060003" pitchFamily="34" charset="0"/>
              </a:rPr>
              <a:t>Solar CSP	 10 – 20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latin typeface="Comfortaa" panose="020F0603070200060003" pitchFamily="34" charset="0"/>
              </a:rPr>
              <a:t>Geothermal 	 15 – 35</a:t>
            </a:r>
          </a:p>
          <a:p>
            <a:pPr marL="0" indent="0">
              <a:lnSpc>
                <a:spcPct val="130000"/>
              </a:lnSpc>
              <a:buNone/>
            </a:pPr>
            <a:endParaRPr lang="en-US" sz="1600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latin typeface="Comfortaa" panose="020F0603070200060003" pitchFamily="34" charset="0"/>
              </a:rPr>
              <a:t>Oil		</a:t>
            </a:r>
            <a:r>
              <a:rPr lang="en-US" sz="1600" b="1" dirty="0" smtClean="0">
                <a:latin typeface="Comfortaa" panose="020F0603070200060003" pitchFamily="34" charset="0"/>
              </a:rPr>
              <a:t>25 </a:t>
            </a:r>
            <a:r>
              <a:rPr lang="en-US" sz="1600" b="1" dirty="0">
                <a:latin typeface="Comfortaa" panose="020F0603070200060003" pitchFamily="34" charset="0"/>
              </a:rPr>
              <a:t>– </a:t>
            </a:r>
            <a:r>
              <a:rPr lang="en-US" sz="1600" b="1" dirty="0" smtClean="0">
                <a:latin typeface="Comfortaa" panose="020F0603070200060003" pitchFamily="34" charset="0"/>
              </a:rPr>
              <a:t>10        [60 – 40] </a:t>
            </a:r>
            <a:endParaRPr lang="en-US" sz="1600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latin typeface="Comfortaa" panose="020F0603070200060003" pitchFamily="34" charset="0"/>
              </a:rPr>
              <a:t>Gas		25 – 15 </a:t>
            </a:r>
            <a:r>
              <a:rPr lang="en-US" sz="1600" b="1" dirty="0" smtClean="0">
                <a:latin typeface="Comfortaa" panose="020F0603070200060003" pitchFamily="34" charset="0"/>
              </a:rPr>
              <a:t>       [60 – 40] </a:t>
            </a:r>
            <a:endParaRPr lang="en-US" sz="1600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>
                <a:latin typeface="Comfortaa" panose="020F0603070200060003" pitchFamily="34" charset="0"/>
              </a:rPr>
              <a:t>Coal		</a:t>
            </a:r>
            <a:r>
              <a:rPr lang="en-US" sz="1600" b="1" dirty="0" smtClean="0">
                <a:latin typeface="Comfortaa" panose="020F0603070200060003" pitchFamily="34" charset="0"/>
              </a:rPr>
              <a:t>50 </a:t>
            </a:r>
            <a:r>
              <a:rPr lang="en-US" sz="1600" b="1" dirty="0">
                <a:latin typeface="Comfortaa" panose="020F0603070200060003" pitchFamily="34" charset="0"/>
              </a:rPr>
              <a:t>– </a:t>
            </a:r>
            <a:r>
              <a:rPr lang="en-US" sz="1600" b="1" dirty="0" smtClean="0">
                <a:latin typeface="Comfortaa" panose="020F0603070200060003" pitchFamily="34" charset="0"/>
              </a:rPr>
              <a:t>15	  </a:t>
            </a:r>
            <a:r>
              <a:rPr lang="en-US" sz="1600" b="1" dirty="0" smtClean="0">
                <a:latin typeface="Comfortaa" panose="020F0603070200060003" pitchFamily="34" charset="0"/>
              </a:rPr>
              <a:t>[</a:t>
            </a:r>
            <a:r>
              <a:rPr lang="en-US" sz="1600" b="1" dirty="0" smtClean="0">
                <a:latin typeface="Comfortaa" panose="020F0603070200060003" pitchFamily="34" charset="0"/>
              </a:rPr>
              <a:t>100 – 80]  </a:t>
            </a:r>
            <a:endParaRPr lang="en-US" sz="1600" b="1" dirty="0">
              <a:latin typeface="Comfortaa" panose="020F0603070200060003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r="31510" b="5890"/>
          <a:stretch/>
        </p:blipFill>
        <p:spPr bwMode="auto">
          <a:xfrm>
            <a:off x="304800" y="1681890"/>
            <a:ext cx="4800600" cy="3347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675" y="250825"/>
            <a:ext cx="8518525" cy="485775"/>
          </a:xfrm>
        </p:spPr>
        <p:txBody>
          <a:bodyPr/>
          <a:lstStyle/>
          <a:p>
            <a:r>
              <a:rPr lang="en-US" dirty="0">
                <a:latin typeface="+mj-lt"/>
              </a:rPr>
              <a:t>Energy Return on Energy Invested = EROEI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6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79552</TotalTime>
  <Words>1850</Words>
  <Application>Microsoft Office PowerPoint</Application>
  <PresentationFormat>A4 Paper (210x297 mm)</PresentationFormat>
  <Paragraphs>228</Paragraphs>
  <Slides>25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American Typewriter</vt:lpstr>
      <vt:lpstr>Arial</vt:lpstr>
      <vt:lpstr>Calibri</vt:lpstr>
      <vt:lpstr>Comfortaa</vt:lpstr>
      <vt:lpstr>ＭＳ 明朝</vt:lpstr>
      <vt:lpstr>ＭＳ Ｐゴシック</vt:lpstr>
      <vt:lpstr>Times</vt:lpstr>
      <vt:lpstr>Times New Roman</vt:lpstr>
      <vt:lpstr>Wingdings</vt:lpstr>
      <vt:lpstr>Office Theme</vt:lpstr>
      <vt:lpstr>Microsoft Word Document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Maritsa</dc:creator>
  <cp:lastModifiedBy>Dénes CSALA</cp:lastModifiedBy>
  <cp:revision>873</cp:revision>
  <cp:lastPrinted>2015-02-10T10:27:53Z</cp:lastPrinted>
  <dcterms:created xsi:type="dcterms:W3CDTF">2012-06-09T07:37:05Z</dcterms:created>
  <dcterms:modified xsi:type="dcterms:W3CDTF">2015-06-04T09:28:28Z</dcterms:modified>
</cp:coreProperties>
</file>